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8" r:id="rId3"/>
    <p:sldId id="258" r:id="rId4"/>
    <p:sldId id="261" r:id="rId5"/>
    <p:sldId id="267" r:id="rId6"/>
    <p:sldId id="274" r:id="rId7"/>
    <p:sldId id="257" r:id="rId8"/>
    <p:sldId id="275" r:id="rId9"/>
    <p:sldId id="260" r:id="rId10"/>
    <p:sldId id="262" r:id="rId11"/>
    <p:sldId id="271" r:id="rId12"/>
    <p:sldId id="272" r:id="rId13"/>
    <p:sldId id="269" r:id="rId14"/>
    <p:sldId id="268" r:id="rId15"/>
    <p:sldId id="280" r:id="rId16"/>
    <p:sldId id="266" r:id="rId17"/>
  </p:sldIdLst>
  <p:sldSz cx="12192000" cy="6858000"/>
  <p:notesSz cx="6797675" cy="9928225"/>
  <p:custShowLst>
    <p:custShow name="Mukautettu diaesitys 1" id="0">
      <p:sldLst>
        <p:sld r:id="rId2"/>
        <p:sld r:id="rId4"/>
        <p:sld r:id="rId5"/>
        <p:sld r:id="rId8"/>
        <p:sld r:id="rId10"/>
        <p:sld r:id="rId11"/>
        <p:sld r:id="rId17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C5A"/>
    <a:srgbClr val="E84A36"/>
    <a:srgbClr val="007B8A"/>
    <a:srgbClr val="F6B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45345760895327"/>
          <c:y val="0.2993305299678623"/>
          <c:w val="0.26736611363978385"/>
          <c:h val="0.5058187381417426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rgbClr val="007B8A"/>
            </a:solidFill>
          </c:spPr>
          <c:dPt>
            <c:idx val="0"/>
            <c:bubble3D val="0"/>
            <c:spPr>
              <a:solidFill>
                <a:srgbClr val="E84A3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B8A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Taul1!$A$2:$A$3</c:f>
              <c:strCache>
                <c:ptCount val="2"/>
                <c:pt idx="0">
                  <c:v>Töissä n. 80 %</c:v>
                </c:pt>
                <c:pt idx="1">
                  <c:v>Koulussa n. 20 %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9.3911404014390243E-2"/>
          <c:y val="0.81275001271326952"/>
          <c:w val="0.85258663328416417"/>
          <c:h val="0.15919377099927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E5949-AF02-4974-8A8E-829E3E0C31BB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D010-3B80-445D-ABEF-4F503E0FFB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51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3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08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5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46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2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83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45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18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04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88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1074-B9AF-4D56-9F61-F505810C614C}" type="datetimeFigureOut">
              <a:rPr lang="fi-FI" smtClean="0"/>
              <a:t>2.2.2017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0B66-1BE5-481E-8D5B-5C82E7015F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43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https://www.youtube.com/embed/eaRstMJFnH0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https://www.youtube.com/embed/247Og7PRzdg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792hqa_N2E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orakulmio 10"/>
          <p:cNvSpPr/>
          <p:nvPr/>
        </p:nvSpPr>
        <p:spPr>
          <a:xfrm>
            <a:off x="1831406" y="1265580"/>
            <a:ext cx="9047044" cy="4186096"/>
          </a:xfrm>
          <a:prstGeom prst="rect">
            <a:avLst/>
          </a:prstGeom>
          <a:solidFill>
            <a:srgbClr val="F6B220">
              <a:alpha val="67000"/>
            </a:srgbClr>
          </a:solidFill>
          <a:ln w="57150"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82928" y="2129506"/>
            <a:ext cx="9144000" cy="1832894"/>
          </a:xfrm>
        </p:spPr>
        <p:txBody>
          <a:bodyPr>
            <a:normAutofit/>
          </a:bodyPr>
          <a:lstStyle/>
          <a:p>
            <a:r>
              <a:rPr lang="fi-FI" sz="7200" b="1" dirty="0" smtClean="0">
                <a:solidFill>
                  <a:srgbClr val="234C5A"/>
                </a:solidFill>
              </a:rPr>
              <a:t>Mikä oppisopimus?</a:t>
            </a:r>
            <a:endParaRPr lang="fi-FI" sz="7200" b="1" dirty="0">
              <a:solidFill>
                <a:srgbClr val="234C5A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90" y="5838801"/>
            <a:ext cx="1450031" cy="90460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85" y="5686467"/>
            <a:ext cx="1595289" cy="112926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5" y="5451676"/>
            <a:ext cx="1290301" cy="147301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74" y="5838801"/>
            <a:ext cx="2916936" cy="97693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84" y="5838801"/>
            <a:ext cx="1156028" cy="10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5" objId="7"/>
        <p14:playEvt time="48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004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5000" b="1" dirty="0" smtClean="0"/>
              <a:t>Mistä oppisopimustyöpaikan voi löytää?</a:t>
            </a:r>
            <a:endParaRPr lang="fi-FI" sz="5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41" y="1825625"/>
            <a:ext cx="9568888" cy="3120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b="1" dirty="0" smtClean="0">
                <a:solidFill>
                  <a:srgbClr val="234C5A"/>
                </a:solidFill>
              </a:rPr>
              <a:t>Jos sinulla on jo työkokemusta esim. </a:t>
            </a:r>
          </a:p>
          <a:p>
            <a:pPr lvl="1"/>
            <a:r>
              <a:rPr lang="fi-FI" sz="3600" b="1" dirty="0" smtClean="0">
                <a:solidFill>
                  <a:srgbClr val="234C5A"/>
                </a:solidFill>
              </a:rPr>
              <a:t>Kesätyöpaikat</a:t>
            </a:r>
          </a:p>
          <a:p>
            <a:pPr lvl="1"/>
            <a:r>
              <a:rPr lang="fi-FI" sz="3600" b="1" dirty="0">
                <a:solidFill>
                  <a:srgbClr val="234C5A"/>
                </a:solidFill>
              </a:rPr>
              <a:t>T</a:t>
            </a:r>
            <a:r>
              <a:rPr lang="fi-FI" sz="3600" b="1" dirty="0" smtClean="0">
                <a:solidFill>
                  <a:srgbClr val="234C5A"/>
                </a:solidFill>
              </a:rPr>
              <a:t>yössäoppimispaikat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3600" b="1" dirty="0" smtClean="0">
                <a:solidFill>
                  <a:srgbClr val="E84A36"/>
                </a:solidFill>
                <a:sym typeface="Wingdings" panose="05000000000000000000" pitchFamily="2" charset="2"/>
              </a:rPr>
              <a:t> K</a:t>
            </a:r>
            <a:r>
              <a:rPr lang="fi-FI" sz="3600" b="1" dirty="0" smtClean="0">
                <a:solidFill>
                  <a:srgbClr val="E84A36"/>
                </a:solidFill>
              </a:rPr>
              <a:t>ysy mahdollisuutta päästä oppisopimuskoulutukseen</a:t>
            </a:r>
          </a:p>
          <a:p>
            <a:pPr marL="457200" lvl="1" indent="0">
              <a:buNone/>
            </a:pPr>
            <a:endParaRPr lang="fi-FI" sz="3200" b="1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7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b="1" dirty="0"/>
              <a:t>Työnantajalle</a:t>
            </a:r>
            <a:r>
              <a:rPr lang="fi-FI" b="1" dirty="0" smtClean="0"/>
              <a:t> </a:t>
            </a:r>
            <a:r>
              <a:rPr lang="fi-FI" sz="6000" b="1" dirty="0"/>
              <a:t>kannattaa </a:t>
            </a:r>
            <a:r>
              <a:rPr lang="fi-FI" sz="6000" b="1" dirty="0" smtClean="0"/>
              <a:t>mainita</a:t>
            </a:r>
            <a:endParaRPr lang="fi-FI" sz="60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931858" y="2055813"/>
            <a:ext cx="1021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E84A36"/>
                </a:solidFill>
              </a:rPr>
              <a:t>Jos olet työtön </a:t>
            </a:r>
            <a:r>
              <a:rPr lang="fi-FI" sz="4000" b="1" dirty="0" smtClean="0">
                <a:solidFill>
                  <a:srgbClr val="E84A36"/>
                </a:solidFill>
                <a:sym typeface="Wingdings" panose="05000000000000000000" pitchFamily="2" charset="2"/>
              </a:rPr>
              <a:t> Työnantaja voi saada palkkatukea </a:t>
            </a:r>
            <a:endParaRPr lang="fi-FI" sz="4000" b="1" dirty="0">
              <a:solidFill>
                <a:srgbClr val="E84A36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931858" y="3744377"/>
            <a:ext cx="10211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234C5A"/>
                </a:solidFill>
                <a:sym typeface="Wingdings" panose="05000000000000000000" pitchFamily="2" charset="2"/>
              </a:rPr>
              <a:t>Jos olet päättänyt 9. tai 10. luokan </a:t>
            </a:r>
            <a:r>
              <a:rPr lang="fi-FI" sz="40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lähiaikoina</a:t>
            </a:r>
            <a:r>
              <a:rPr lang="fi-FI" sz="40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, työnantaja voi saada korotettua koulutuskorvausta</a:t>
            </a:r>
            <a:endParaRPr lang="fi-FI" sz="4000" b="1" dirty="0">
              <a:solidFill>
                <a:srgbClr val="234C5A"/>
              </a:solidFill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7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000" b="1" smtClean="0"/>
              <a:t>Työnantajalle</a:t>
            </a:r>
            <a:r>
              <a:rPr lang="fi-FI" b="1" smtClean="0"/>
              <a:t> </a:t>
            </a:r>
            <a:r>
              <a:rPr lang="fi-FI" sz="6000" b="1" smtClean="0"/>
              <a:t>kannattaa mainita</a:t>
            </a:r>
            <a:endParaRPr lang="fi-FI" sz="60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1001210" y="2146069"/>
            <a:ext cx="1021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E84A36"/>
                </a:solidFill>
                <a:sym typeface="Wingdings" panose="05000000000000000000" pitchFamily="2" charset="2"/>
              </a:rPr>
              <a:t>Työnantaja voi </a:t>
            </a:r>
            <a:r>
              <a:rPr lang="fi-FI" sz="4000" b="1" dirty="0" smtClean="0">
                <a:solidFill>
                  <a:srgbClr val="E84A36"/>
                </a:solidFill>
                <a:sym typeface="Wingdings" panose="05000000000000000000" pitchFamily="2" charset="2"/>
              </a:rPr>
              <a:t>saada </a:t>
            </a:r>
            <a:r>
              <a:rPr lang="fi-FI" sz="4000" b="1" dirty="0">
                <a:solidFill>
                  <a:srgbClr val="E84A36"/>
                </a:solidFill>
                <a:sym typeface="Wingdings" panose="05000000000000000000" pitchFamily="2" charset="2"/>
              </a:rPr>
              <a:t>Lappeenrannassa yrityslisää/ Imatralla kuntalisää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1001210" y="3792001"/>
            <a:ext cx="10515600" cy="205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0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Työnantaja saa koulutuskorvausta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6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	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603545" y="4726782"/>
            <a:ext cx="329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perustutkinnoissa</a:t>
            </a:r>
            <a:r>
              <a:rPr lang="fi-FI" sz="3600" b="1" dirty="0" smtClean="0">
                <a:solidFill>
                  <a:srgbClr val="234C5A"/>
                </a:solidFill>
                <a:sym typeface="Wingdings" panose="05000000000000000000" pitchFamily="2" charset="2"/>
              </a:rPr>
              <a:t> </a:t>
            </a:r>
            <a:endParaRPr lang="fi-FI" sz="3200" dirty="0"/>
          </a:p>
        </p:txBody>
      </p:sp>
      <p:sp>
        <p:nvSpPr>
          <p:cNvPr id="9" name="Ellipsi 8"/>
          <p:cNvSpPr/>
          <p:nvPr/>
        </p:nvSpPr>
        <p:spPr>
          <a:xfrm>
            <a:off x="5182765" y="4492590"/>
            <a:ext cx="3680825" cy="1257046"/>
          </a:xfrm>
          <a:prstGeom prst="ellipse">
            <a:avLst/>
          </a:prstGeom>
          <a:solidFill>
            <a:srgbClr val="F6B220"/>
          </a:solidFill>
          <a:ln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/>
          </a:p>
        </p:txBody>
      </p:sp>
      <p:sp>
        <p:nvSpPr>
          <p:cNvPr id="10" name="Tekstiruutu 9"/>
          <p:cNvSpPr txBox="1"/>
          <p:nvPr/>
        </p:nvSpPr>
        <p:spPr>
          <a:xfrm>
            <a:off x="5490360" y="4753225"/>
            <a:ext cx="3216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234C5A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sym typeface="Wingdings" panose="05000000000000000000" pitchFamily="2" charset="2"/>
              </a:rPr>
              <a:t>100-150€/ kk 	</a:t>
            </a:r>
          </a:p>
          <a:p>
            <a:endParaRPr lang="fi-FI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951220" y="5884573"/>
            <a:ext cx="691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>
                <a:solidFill>
                  <a:srgbClr val="234C5A"/>
                </a:solidFill>
                <a:sym typeface="Wingdings" panose="05000000000000000000" pitchFamily="2" charset="2"/>
              </a:rPr>
              <a:t>ammatti- ja erikoisammattitutkinnoissa</a:t>
            </a:r>
            <a:endParaRPr lang="fi-FI" sz="3200" dirty="0"/>
          </a:p>
        </p:txBody>
      </p:sp>
      <p:sp>
        <p:nvSpPr>
          <p:cNvPr id="12" name="Ellipsi 11"/>
          <p:cNvSpPr/>
          <p:nvPr/>
        </p:nvSpPr>
        <p:spPr>
          <a:xfrm>
            <a:off x="7823416" y="5591738"/>
            <a:ext cx="3264061" cy="1114716"/>
          </a:xfrm>
          <a:prstGeom prst="ellipse">
            <a:avLst/>
          </a:prstGeom>
          <a:solidFill>
            <a:srgbClr val="F6B220"/>
          </a:solidFill>
          <a:ln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/>
          </a:p>
        </p:txBody>
      </p:sp>
      <p:sp>
        <p:nvSpPr>
          <p:cNvPr id="13" name="Tekstiruutu 12"/>
          <p:cNvSpPr txBox="1"/>
          <p:nvPr/>
        </p:nvSpPr>
        <p:spPr>
          <a:xfrm>
            <a:off x="8192119" y="5853796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smtClean="0">
                <a:solidFill>
                  <a:srgbClr val="234C5A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20-50€/ kk</a:t>
            </a:r>
            <a:endParaRPr lang="fi-FI" sz="3600" b="1" dirty="0">
              <a:solidFill>
                <a:srgbClr val="234C5A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3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b="1" dirty="0" smtClean="0"/>
              <a:t>Muuta huomioitavaa</a:t>
            </a:r>
            <a:endParaRPr lang="fi-FI" sz="6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rgbClr val="E84A36"/>
                </a:solidFill>
              </a:rPr>
              <a:t>Jos sinulla ei ole työkokemusta alasta, voi alaan tutustua työkokeilun avulla (lisätietoa Te-palveluista</a:t>
            </a:r>
            <a:r>
              <a:rPr lang="fi-FI" sz="3600" b="1" dirty="0" smtClean="0">
                <a:solidFill>
                  <a:srgbClr val="E84A36"/>
                </a:solidFill>
              </a:rPr>
              <a:t>).</a:t>
            </a:r>
          </a:p>
          <a:p>
            <a:pPr marL="0" indent="0">
              <a:buNone/>
            </a:pPr>
            <a:endParaRPr lang="fi-FI" sz="3600" b="1" dirty="0"/>
          </a:p>
          <a:p>
            <a:pPr marL="0" indent="0">
              <a:buNone/>
            </a:pPr>
            <a:r>
              <a:rPr lang="fi-FI" sz="3600" b="1" dirty="0">
                <a:solidFill>
                  <a:srgbClr val="234C5A"/>
                </a:solidFill>
              </a:rPr>
              <a:t>Oppisopimuksessa on koeaika, jolloin oppisopimus on mahdollista </a:t>
            </a:r>
            <a:r>
              <a:rPr lang="fi-FI" sz="3600" b="1" dirty="0" smtClean="0">
                <a:solidFill>
                  <a:srgbClr val="234C5A"/>
                </a:solidFill>
              </a:rPr>
              <a:t>purkaa.</a:t>
            </a:r>
            <a:endParaRPr lang="fi-FI" sz="3600" b="1" dirty="0" smtClean="0">
              <a:solidFill>
                <a:srgbClr val="234C5A"/>
              </a:solidFill>
            </a:endParaRPr>
          </a:p>
          <a:p>
            <a:pPr marL="0" indent="0">
              <a:buNone/>
            </a:pPr>
            <a:endParaRPr lang="fi-FI" sz="3200" b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1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9389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574140" y="2310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sz="5400" b="1" dirty="0">
              <a:solidFill>
                <a:srgbClr val="234C5A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  <p:sp>
        <p:nvSpPr>
          <p:cNvPr id="12" name="Pilvi 11"/>
          <p:cNvSpPr/>
          <p:nvPr/>
        </p:nvSpPr>
        <p:spPr>
          <a:xfrm>
            <a:off x="86627" y="688063"/>
            <a:ext cx="11791519" cy="5876365"/>
          </a:xfrm>
          <a:prstGeom prst="cloud">
            <a:avLst/>
          </a:prstGeom>
          <a:solidFill>
            <a:srgbClr val="F6B220"/>
          </a:solidFill>
          <a:ln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4000" b="1" dirty="0" smtClean="0">
              <a:solidFill>
                <a:srgbClr val="234C5A"/>
              </a:solidFill>
            </a:endParaRPr>
          </a:p>
          <a:p>
            <a:pPr algn="ctr"/>
            <a:r>
              <a:rPr lang="fi-FI" b="1" dirty="0" smtClean="0">
                <a:solidFill>
                  <a:srgbClr val="234C5A"/>
                </a:solidFill>
              </a:rPr>
              <a:t> </a:t>
            </a:r>
            <a:endParaRPr lang="fi-FI" b="1" dirty="0">
              <a:solidFill>
                <a:srgbClr val="234C5A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270505" y="1702990"/>
            <a:ext cx="9995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700" b="1" dirty="0">
                <a:solidFill>
                  <a:srgbClr val="234C5A"/>
                </a:solidFill>
                <a:latin typeface="+mj-lt"/>
              </a:rPr>
              <a:t>Olisiko oppisopimus </a:t>
            </a:r>
            <a:r>
              <a:rPr lang="fi-FI" sz="5700" b="1" dirty="0" err="1">
                <a:solidFill>
                  <a:srgbClr val="234C5A"/>
                </a:solidFill>
                <a:latin typeface="+mj-lt"/>
              </a:rPr>
              <a:t>siun</a:t>
            </a:r>
            <a:r>
              <a:rPr lang="fi-FI" sz="5700" b="1" dirty="0">
                <a:solidFill>
                  <a:srgbClr val="234C5A"/>
                </a:solidFill>
                <a:latin typeface="+mj-lt"/>
              </a:rPr>
              <a:t> juttu?</a:t>
            </a:r>
          </a:p>
          <a:p>
            <a:pPr algn="ctr"/>
            <a:r>
              <a:rPr lang="fi-FI" sz="5700" b="1" dirty="0">
                <a:solidFill>
                  <a:srgbClr val="234C5A"/>
                </a:solidFill>
                <a:latin typeface="+mj-lt"/>
              </a:rPr>
              <a:t>Ota yhteyttä</a:t>
            </a:r>
            <a:r>
              <a:rPr lang="fi-FI" sz="5700" b="1" dirty="0" smtClean="0">
                <a:solidFill>
                  <a:srgbClr val="234C5A"/>
                </a:solidFill>
                <a:latin typeface="+mj-lt"/>
              </a:rPr>
              <a:t>!</a:t>
            </a:r>
          </a:p>
          <a:p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1798953" y="3708740"/>
            <a:ext cx="3972383" cy="1670646"/>
          </a:xfrm>
          <a:prstGeom prst="roundRect">
            <a:avLst/>
          </a:prstGeom>
          <a:solidFill>
            <a:srgbClr val="234C5A"/>
          </a:solidFill>
          <a:ln>
            <a:solidFill>
              <a:srgbClr val="23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/>
              <a:t>Lappeenranta</a:t>
            </a:r>
          </a:p>
          <a:p>
            <a:pPr algn="ctr"/>
            <a:r>
              <a:rPr lang="fi-FI" sz="3600" dirty="0" smtClean="0"/>
              <a:t>040 136 4687</a:t>
            </a:r>
            <a:endParaRPr lang="fi-FI" sz="3600" dirty="0" smtClean="0"/>
          </a:p>
        </p:txBody>
      </p:sp>
      <p:sp>
        <p:nvSpPr>
          <p:cNvPr id="10" name="Pyöristetty suorakulmio 9"/>
          <p:cNvSpPr/>
          <p:nvPr/>
        </p:nvSpPr>
        <p:spPr>
          <a:xfrm>
            <a:off x="5982386" y="3708740"/>
            <a:ext cx="3972383" cy="1670646"/>
          </a:xfrm>
          <a:prstGeom prst="roundRect">
            <a:avLst/>
          </a:prstGeom>
          <a:solidFill>
            <a:srgbClr val="234C5A"/>
          </a:solidFill>
          <a:ln>
            <a:solidFill>
              <a:srgbClr val="234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/>
              <a:t>Imatra</a:t>
            </a:r>
          </a:p>
          <a:p>
            <a:pPr algn="ctr"/>
            <a:r>
              <a:rPr lang="fi-FI" sz="3600" dirty="0" smtClean="0"/>
              <a:t>040 136 4693</a:t>
            </a:r>
            <a:endParaRPr lang="fi-FI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8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9389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574140" y="2310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sz="5400" b="1" dirty="0">
              <a:solidFill>
                <a:srgbClr val="234C5A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68" y="6386806"/>
            <a:ext cx="1612232" cy="539964"/>
          </a:xfrm>
          <a:prstGeom prst="rect">
            <a:avLst/>
          </a:prstGeom>
        </p:spPr>
      </p:pic>
      <p:pic>
        <p:nvPicPr>
          <p:cNvPr id="2" name="eaRstMJFnH0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72078" y="303700"/>
            <a:ext cx="10847840" cy="6101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4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0797" y="532436"/>
            <a:ext cx="10515600" cy="5879939"/>
          </a:xfrm>
          <a:solidFill>
            <a:srgbClr val="F6B220">
              <a:alpha val="70000"/>
            </a:srgbClr>
          </a:solidFill>
          <a:ln>
            <a:solidFill>
              <a:srgbClr val="F6B22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5400" b="1" dirty="0" smtClean="0"/>
              <a:t/>
            </a:r>
            <a:br>
              <a:rPr lang="fi-FI" sz="5400" b="1" dirty="0" smtClean="0"/>
            </a:br>
            <a:r>
              <a:rPr lang="fi-FI" b="1" dirty="0" smtClean="0">
                <a:solidFill>
                  <a:srgbClr val="234C5A"/>
                </a:solidFill>
              </a:rPr>
              <a:t>Lisätietoja oppisopimuksesta</a:t>
            </a:r>
            <a:br>
              <a:rPr lang="fi-FI" b="1" dirty="0" smtClean="0">
                <a:solidFill>
                  <a:srgbClr val="234C5A"/>
                </a:solidFill>
              </a:rPr>
            </a:br>
            <a:r>
              <a:rPr lang="fi-FI" b="1" dirty="0" smtClean="0">
                <a:solidFill>
                  <a:srgbClr val="234C5A"/>
                </a:solidFill>
              </a:rPr>
              <a:t>Saimaan ammattiopisto Sampo </a:t>
            </a:r>
            <a:r>
              <a:rPr lang="fi-FI" b="1" dirty="0">
                <a:solidFill>
                  <a:srgbClr val="234C5A"/>
                </a:solidFill>
              </a:rPr>
              <a:t/>
            </a:r>
            <a:br>
              <a:rPr lang="fi-FI" b="1" dirty="0">
                <a:solidFill>
                  <a:srgbClr val="234C5A"/>
                </a:solidFill>
              </a:rPr>
            </a:br>
            <a:r>
              <a:rPr lang="fi-FI" b="1" dirty="0" smtClean="0">
                <a:solidFill>
                  <a:srgbClr val="234C5A"/>
                </a:solidFill>
              </a:rPr>
              <a:t>edusampo.fi/oppisopimus</a:t>
            </a:r>
            <a:r>
              <a:rPr lang="fi-FI" sz="5400" b="1" dirty="0" smtClean="0"/>
              <a:t/>
            </a:r>
            <a:br>
              <a:rPr lang="fi-FI" sz="5400" b="1" dirty="0" smtClean="0"/>
            </a:br>
            <a:r>
              <a:rPr lang="fi-FI" sz="5400" b="1" dirty="0" smtClean="0"/>
              <a:t/>
            </a:r>
            <a:br>
              <a:rPr lang="fi-FI" sz="5400" b="1" dirty="0" smtClean="0"/>
            </a:br>
            <a:endParaRPr lang="fi-FI" sz="5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8270594" y="5977823"/>
            <a:ext cx="42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Music: www.bensound.com</a:t>
            </a:r>
            <a:endParaRPr lang="fi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9389"/>
          </a:xfrm>
          <a:prstGeom prst="rect">
            <a:avLst/>
          </a:prstGeom>
        </p:spPr>
      </p:pic>
      <p:pic>
        <p:nvPicPr>
          <p:cNvPr id="5" name="247Og7PRzdg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65040" y="468923"/>
            <a:ext cx="10601134" cy="596313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7" y="6357800"/>
            <a:ext cx="1719385" cy="57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5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 smtClean="0"/>
              <a:t>Mitä oppisopimuksessa tehdään?</a:t>
            </a:r>
            <a:endParaRPr lang="fi-FI" sz="5400" b="1" dirty="0"/>
          </a:p>
        </p:txBody>
      </p:sp>
      <p:sp>
        <p:nvSpPr>
          <p:cNvPr id="12" name="Suorakulmio 11"/>
          <p:cNvSpPr/>
          <p:nvPr/>
        </p:nvSpPr>
        <p:spPr>
          <a:xfrm>
            <a:off x="948683" y="2135092"/>
            <a:ext cx="5089001" cy="2827036"/>
          </a:xfrm>
          <a:prstGeom prst="rect">
            <a:avLst/>
          </a:prstGeom>
          <a:solidFill>
            <a:srgbClr val="F6B220"/>
          </a:solidFill>
          <a:ln w="57150"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545014"/>
              </p:ext>
            </p:extLst>
          </p:nvPr>
        </p:nvGraphicFramePr>
        <p:xfrm>
          <a:off x="0" y="1591448"/>
          <a:ext cx="6562844" cy="320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Kuv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  <p:sp>
        <p:nvSpPr>
          <p:cNvPr id="15" name="Suorakulmio 14"/>
          <p:cNvSpPr/>
          <p:nvPr/>
        </p:nvSpPr>
        <p:spPr>
          <a:xfrm>
            <a:off x="6264795" y="2135092"/>
            <a:ext cx="5089005" cy="2827036"/>
          </a:xfrm>
          <a:prstGeom prst="rect">
            <a:avLst/>
          </a:prstGeom>
          <a:solidFill>
            <a:srgbClr val="F6B220"/>
          </a:solidFill>
          <a:ln w="57150"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146156" y="2886890"/>
            <a:ext cx="2118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4000" b="1" dirty="0" smtClean="0">
                <a:solidFill>
                  <a:srgbClr val="007B8A"/>
                </a:solidFill>
              </a:rPr>
              <a:t>KESTO </a:t>
            </a:r>
            <a:br>
              <a:rPr lang="fi-FI" sz="4000" b="1" dirty="0" smtClean="0">
                <a:solidFill>
                  <a:srgbClr val="007B8A"/>
                </a:solidFill>
              </a:rPr>
            </a:br>
            <a:r>
              <a:rPr lang="fi-FI" sz="4000" b="1" dirty="0" smtClean="0">
                <a:solidFill>
                  <a:srgbClr val="007B8A"/>
                </a:solidFill>
              </a:rPr>
              <a:t>YLEENSÄ</a:t>
            </a:r>
            <a:endParaRPr lang="fi-FI" sz="4000" b="1" dirty="0">
              <a:solidFill>
                <a:srgbClr val="007B8A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264324" y="2614086"/>
            <a:ext cx="3611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>
                <a:solidFill>
                  <a:srgbClr val="E84A36"/>
                </a:solidFill>
              </a:rPr>
              <a:t>2-3 </a:t>
            </a:r>
            <a:r>
              <a:rPr lang="fi-FI" sz="10000" b="1" dirty="0" smtClean="0">
                <a:solidFill>
                  <a:srgbClr val="E84A36"/>
                </a:solidFill>
              </a:rPr>
              <a:t>V.</a:t>
            </a:r>
            <a:endParaRPr lang="fi-FI" sz="10000" b="1" dirty="0">
              <a:solidFill>
                <a:srgbClr val="E84A3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2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32" y="30873"/>
            <a:ext cx="12192001" cy="685938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69998" y="1618662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007B8A"/>
                </a:solidFill>
              </a:rPr>
              <a:t>Kokki</a:t>
            </a:r>
            <a:endParaRPr lang="fi-FI" sz="2400" b="1" dirty="0">
              <a:solidFill>
                <a:srgbClr val="007B8A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709440" y="4115365"/>
            <a:ext cx="384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rgbClr val="007B8A"/>
                </a:solidFill>
              </a:rPr>
              <a:t>Leipuri-kondiittori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513621" y="2923069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E84A36"/>
                </a:solidFill>
              </a:rPr>
              <a:t>Artesaani</a:t>
            </a:r>
            <a:endParaRPr lang="fi-FI" sz="2400" b="1" dirty="0">
              <a:solidFill>
                <a:srgbClr val="E84A36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995457" y="4947434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E84A36"/>
                </a:solidFill>
              </a:rPr>
              <a:t>Toimitilahuoltaja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01651" y="3879334"/>
            <a:ext cx="357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Datanomi</a:t>
            </a:r>
            <a:endParaRPr lang="fi-FI" b="1" dirty="0"/>
          </a:p>
        </p:txBody>
      </p:sp>
      <p:sp>
        <p:nvSpPr>
          <p:cNvPr id="10" name="Tekstiruutu 9"/>
          <p:cNvSpPr txBox="1"/>
          <p:nvPr/>
        </p:nvSpPr>
        <p:spPr>
          <a:xfrm>
            <a:off x="7553314" y="2553143"/>
            <a:ext cx="35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rgbClr val="007B8A"/>
                </a:solidFill>
              </a:rPr>
              <a:t>Merkonomi</a:t>
            </a:r>
            <a:endParaRPr lang="fi-FI" sz="3600" b="1" dirty="0">
              <a:solidFill>
                <a:srgbClr val="007B8A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39919" y="5425826"/>
            <a:ext cx="357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E84A36"/>
                </a:solidFill>
              </a:rPr>
              <a:t>Kiinteistönhoitaja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6692604" y="5764008"/>
            <a:ext cx="357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E84A36"/>
                </a:solidFill>
              </a:rPr>
              <a:t>Tarjoilija</a:t>
            </a:r>
            <a:endParaRPr lang="fi-FI" sz="4000" b="1" dirty="0">
              <a:solidFill>
                <a:srgbClr val="E84A36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8407078" y="1922319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E84A36"/>
                </a:solidFill>
              </a:rPr>
              <a:t>Ajoneuvoasentaja</a:t>
            </a:r>
            <a:endParaRPr lang="fi-FI" sz="2400" b="1" dirty="0">
              <a:solidFill>
                <a:srgbClr val="E84A36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154592" y="2555798"/>
            <a:ext cx="35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Lähihoitaja</a:t>
            </a:r>
            <a:endParaRPr lang="fi-FI" sz="2400" b="1" dirty="0"/>
          </a:p>
        </p:txBody>
      </p:sp>
      <p:sp>
        <p:nvSpPr>
          <p:cNvPr id="15" name="Tekstiruutu 14"/>
          <p:cNvSpPr txBox="1"/>
          <p:nvPr/>
        </p:nvSpPr>
        <p:spPr>
          <a:xfrm>
            <a:off x="3761772" y="6233453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Koneenasentaja</a:t>
            </a:r>
            <a:endParaRPr lang="fi-FI" b="1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769786" y="5595103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007B8A"/>
                </a:solidFill>
              </a:rPr>
              <a:t>Laborantti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905573" y="2035233"/>
            <a:ext cx="357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E84A36"/>
                </a:solidFill>
              </a:rPr>
              <a:t>Talonrakentaja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838200" y="3063625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Kosmetologi</a:t>
            </a:r>
            <a:endParaRPr lang="fi-FI" b="1" dirty="0"/>
          </a:p>
        </p:txBody>
      </p:sp>
      <p:sp>
        <p:nvSpPr>
          <p:cNvPr id="20" name="Tekstiruutu 19"/>
          <p:cNvSpPr txBox="1"/>
          <p:nvPr/>
        </p:nvSpPr>
        <p:spPr>
          <a:xfrm>
            <a:off x="3972878" y="4947434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Maalari</a:t>
            </a:r>
            <a:endParaRPr lang="fi-FI" b="1" dirty="0"/>
          </a:p>
        </p:txBody>
      </p:sp>
      <p:sp>
        <p:nvSpPr>
          <p:cNvPr id="21" name="Tekstiruutu 20"/>
          <p:cNvSpPr txBox="1"/>
          <p:nvPr/>
        </p:nvSpPr>
        <p:spPr>
          <a:xfrm>
            <a:off x="8615423" y="5497109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Putkiasentaja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5736086" y="4815158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Metsäkoneenkuljettaja</a:t>
            </a:r>
            <a:endParaRPr lang="fi-FI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2816506" y="3434029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E84A36"/>
                </a:solidFill>
              </a:rPr>
              <a:t>Yhdistelmäajoneuvonkuljettaja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7207169" y="3232902"/>
            <a:ext cx="23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E84A36"/>
                </a:solidFill>
              </a:rPr>
              <a:t>Parturi-kampaaja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8546455" y="4408960"/>
            <a:ext cx="23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Hammaslaborantti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9341602" y="1437950"/>
            <a:ext cx="23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E84A36"/>
                </a:solidFill>
              </a:rPr>
              <a:t>ICT-asentaja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523754" y="4758575"/>
            <a:ext cx="357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Elintarvikkeiden valmistaja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9723699" y="3460568"/>
            <a:ext cx="225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Maarakentaja</a:t>
            </a:r>
            <a:endParaRPr lang="fi-FI" b="1" dirty="0"/>
          </a:p>
        </p:txBody>
      </p:sp>
      <p:pic>
        <p:nvPicPr>
          <p:cNvPr id="31" name="Kuva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 smtClean="0"/>
              <a:t>Paljon vaihtoehtoja.. perustutkintoja</a:t>
            </a:r>
            <a:endParaRPr lang="fi-FI" sz="5400" b="1" dirty="0"/>
          </a:p>
        </p:txBody>
      </p:sp>
      <p:sp>
        <p:nvSpPr>
          <p:cNvPr id="30" name="Tekstiruutu 29"/>
          <p:cNvSpPr txBox="1"/>
          <p:nvPr/>
        </p:nvSpPr>
        <p:spPr>
          <a:xfrm>
            <a:off x="4880657" y="1849111"/>
            <a:ext cx="23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Painotuotantoassistentti</a:t>
            </a:r>
            <a:endParaRPr lang="fi-FI" sz="1400" b="1" dirty="0"/>
          </a:p>
        </p:txBody>
      </p:sp>
      <p:sp>
        <p:nvSpPr>
          <p:cNvPr id="32" name="Tekstiruutu 31"/>
          <p:cNvSpPr txBox="1"/>
          <p:nvPr/>
        </p:nvSpPr>
        <p:spPr>
          <a:xfrm>
            <a:off x="6034269" y="3778476"/>
            <a:ext cx="230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Kartoittaja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727274" y="6071625"/>
            <a:ext cx="23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Lääketeknikko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341451" y="3437272"/>
            <a:ext cx="23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Prosessinhoitaja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2061673" y="2547846"/>
            <a:ext cx="23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Media-assistentti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270073" y="2266066"/>
            <a:ext cx="230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Puuseppä</a:t>
            </a:r>
            <a:endParaRPr lang="fi-FI" sz="1400" b="1" dirty="0"/>
          </a:p>
        </p:txBody>
      </p:sp>
      <p:sp>
        <p:nvSpPr>
          <p:cNvPr id="37" name="Tekstiruutu 36"/>
          <p:cNvSpPr txBox="1"/>
          <p:nvPr/>
        </p:nvSpPr>
        <p:spPr>
          <a:xfrm>
            <a:off x="1936827" y="3785753"/>
            <a:ext cx="230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Sisustaja</a:t>
            </a:r>
            <a:endParaRPr lang="fi-FI" sz="1600" b="1" dirty="0">
              <a:solidFill>
                <a:srgbClr val="007B8A"/>
              </a:solidFill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6395844" y="5270896"/>
            <a:ext cx="230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Verhoilija</a:t>
            </a:r>
            <a:endParaRPr lang="fi-FI" sz="1600" b="1" dirty="0">
              <a:solidFill>
                <a:srgbClr val="007B8A"/>
              </a:solidFill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9940018" y="1743125"/>
            <a:ext cx="230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7B8A"/>
                </a:solidFill>
              </a:rPr>
              <a:t>Turvallisuusvalvoja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6370763" y="4366170"/>
            <a:ext cx="230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E84A36"/>
                </a:solidFill>
              </a:rPr>
              <a:t>Suunnitteluassistentti</a:t>
            </a:r>
            <a:endParaRPr lang="fi-FI" sz="1200" b="1" dirty="0">
              <a:solidFill>
                <a:srgbClr val="E84A36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561639" y="4384283"/>
            <a:ext cx="230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E84A36"/>
                </a:solidFill>
              </a:rPr>
              <a:t>Lattianpäällystäjä</a:t>
            </a:r>
            <a:endParaRPr lang="fi-FI" sz="1200" b="1" dirty="0">
              <a:solidFill>
                <a:srgbClr val="E84A36"/>
              </a:solidFill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5861210" y="6340802"/>
            <a:ext cx="230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E84A36"/>
                </a:solidFill>
              </a:rPr>
              <a:t>Toimitilahuoltaja</a:t>
            </a:r>
            <a:endParaRPr lang="fi-FI" sz="1200" b="1" dirty="0">
              <a:solidFill>
                <a:srgbClr val="E84A36"/>
              </a:solidFill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2742189" y="5810836"/>
            <a:ext cx="230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E84A36"/>
                </a:solidFill>
              </a:rPr>
              <a:t>Välinehuoltaja</a:t>
            </a:r>
            <a:endParaRPr lang="fi-FI" sz="1200" b="1" dirty="0">
              <a:solidFill>
                <a:srgbClr val="E84A3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6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6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6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6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6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6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6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6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3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6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6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6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6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b="1" dirty="0" smtClean="0"/>
              <a:t>Sekä ammatti- ja erikoisammattitutkintoja</a:t>
            </a:r>
            <a:endParaRPr lang="fi-FI" sz="4800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85082" y="2012570"/>
            <a:ext cx="357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Saha-alan ammattitutkinto</a:t>
            </a:r>
            <a:endParaRPr lang="fi-FI" sz="2000" b="1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346743" y="3264736"/>
            <a:ext cx="357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 smtClean="0">
                <a:solidFill>
                  <a:srgbClr val="E84A36"/>
                </a:solidFill>
              </a:rPr>
              <a:t>Sähköasentajan ammattitutkinto</a:t>
            </a:r>
            <a:endParaRPr lang="fi-FI" sz="2200" b="1" dirty="0">
              <a:solidFill>
                <a:srgbClr val="E84A36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680820" y="5268293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E84A36"/>
                </a:solidFill>
              </a:rPr>
              <a:t>Maalarin ammattitutkinto</a:t>
            </a:r>
            <a:endParaRPr lang="fi-FI" sz="2400" b="1" dirty="0">
              <a:solidFill>
                <a:srgbClr val="E84A36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883390" y="3190216"/>
            <a:ext cx="423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Vanhustyön erikoisammattitutkinto</a:t>
            </a:r>
            <a:endParaRPr lang="fi-FI" sz="2000" b="1" dirty="0">
              <a:solidFill>
                <a:srgbClr val="007B8A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85082" y="3640631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007B8A"/>
                </a:solidFill>
              </a:rPr>
              <a:t>Leipurin ammattitutkinto</a:t>
            </a:r>
            <a:endParaRPr lang="fi-FI" sz="2400" b="1" dirty="0">
              <a:solidFill>
                <a:srgbClr val="007B8A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2422048" y="2326838"/>
            <a:ext cx="446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E84A36"/>
                </a:solidFill>
              </a:rPr>
              <a:t>Laitoshuoltajan ammattitutkinto</a:t>
            </a:r>
            <a:endParaRPr lang="fi-FI" sz="2400" b="1" dirty="0">
              <a:solidFill>
                <a:srgbClr val="E84A36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3102567" y="4529364"/>
            <a:ext cx="4409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Kotityöpalvelujen ammattitutkinto</a:t>
            </a:r>
            <a:endParaRPr lang="fi-FI" sz="2400" b="1" dirty="0"/>
          </a:p>
        </p:txBody>
      </p:sp>
      <p:sp>
        <p:nvSpPr>
          <p:cNvPr id="19" name="Tekstiruutu 18"/>
          <p:cNvSpPr txBox="1"/>
          <p:nvPr/>
        </p:nvSpPr>
        <p:spPr>
          <a:xfrm>
            <a:off x="385082" y="4852795"/>
            <a:ext cx="357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E84A36"/>
                </a:solidFill>
              </a:rPr>
              <a:t>Suurtalouskokin ammattitutkinto</a:t>
            </a:r>
            <a:endParaRPr lang="fi-FI" sz="2400" b="1" dirty="0">
              <a:solidFill>
                <a:srgbClr val="E84A36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8083005" y="3818771"/>
            <a:ext cx="357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Lähiesimiestyön ammattitutkinto</a:t>
            </a:r>
            <a:endParaRPr lang="fi-FI" sz="2400" b="1" dirty="0"/>
          </a:p>
        </p:txBody>
      </p:sp>
      <p:sp>
        <p:nvSpPr>
          <p:cNvPr id="22" name="Tekstiruutu 21"/>
          <p:cNvSpPr txBox="1"/>
          <p:nvPr/>
        </p:nvSpPr>
        <p:spPr>
          <a:xfrm>
            <a:off x="7390667" y="2227859"/>
            <a:ext cx="357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7B8A"/>
                </a:solidFill>
              </a:rPr>
              <a:t>Myynnin ammattitutkinto</a:t>
            </a:r>
            <a:endParaRPr lang="fi-FI" sz="2800" b="1" dirty="0">
              <a:solidFill>
                <a:srgbClr val="007B8A"/>
              </a:solidFill>
            </a:endParaRPr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  <p:sp>
        <p:nvSpPr>
          <p:cNvPr id="25" name="Tekstiruutu 24"/>
          <p:cNvSpPr txBox="1"/>
          <p:nvPr/>
        </p:nvSpPr>
        <p:spPr>
          <a:xfrm>
            <a:off x="311298" y="5643594"/>
            <a:ext cx="460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Linja-autonkuljettajan ammattitutkinto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5746120" y="5879015"/>
            <a:ext cx="429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7B8A"/>
                </a:solidFill>
              </a:rPr>
              <a:t>Vaatetusalan ammattitutkinto</a:t>
            </a:r>
            <a:endParaRPr lang="fi-FI" sz="2000" b="1" dirty="0">
              <a:solidFill>
                <a:srgbClr val="007B8A"/>
              </a:solidFill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7390667" y="4728198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Hierojan ammattitutkinto</a:t>
            </a:r>
            <a:endParaRPr lang="fi-FI" b="1" dirty="0">
              <a:solidFill>
                <a:srgbClr val="007B8A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8944993" y="2185535"/>
            <a:ext cx="330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E84A36"/>
                </a:solidFill>
              </a:rPr>
              <a:t>Vartijan ammattitutkinto</a:t>
            </a:r>
            <a:endParaRPr lang="fi-FI" sz="2000" b="1" dirty="0">
              <a:solidFill>
                <a:srgbClr val="E84A36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539165" y="3102762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E84A36"/>
                </a:solidFill>
              </a:rPr>
              <a:t>Teatterialan ammattitutkinto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7088355" y="1488430"/>
            <a:ext cx="5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Ravintolakokin ammattitutkinto</a:t>
            </a:r>
            <a:endParaRPr lang="fi-FI" b="1" dirty="0"/>
          </a:p>
        </p:txBody>
      </p:sp>
      <p:sp>
        <p:nvSpPr>
          <p:cNvPr id="31" name="Tekstiruutu 30"/>
          <p:cNvSpPr txBox="1"/>
          <p:nvPr/>
        </p:nvSpPr>
        <p:spPr>
          <a:xfrm>
            <a:off x="4114059" y="2814090"/>
            <a:ext cx="5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Valokuvaajan ammattitutkinto</a:t>
            </a:r>
            <a:endParaRPr lang="fi-FI" b="1" dirty="0"/>
          </a:p>
        </p:txBody>
      </p:sp>
      <p:sp>
        <p:nvSpPr>
          <p:cNvPr id="32" name="Tekstiruutu 31"/>
          <p:cNvSpPr txBox="1"/>
          <p:nvPr/>
        </p:nvSpPr>
        <p:spPr>
          <a:xfrm>
            <a:off x="4234043" y="4070502"/>
            <a:ext cx="357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007B8A"/>
                </a:solidFill>
              </a:rPr>
              <a:t>Vanhustyön erikoisammattitutkinto</a:t>
            </a:r>
            <a:endParaRPr lang="fi-FI" sz="1600" b="1" dirty="0">
              <a:solidFill>
                <a:srgbClr val="007B8A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311298" y="2757414"/>
            <a:ext cx="452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007B8A"/>
                </a:solidFill>
              </a:rPr>
              <a:t>Kondiittorimestarin erikoisammattitutkinto</a:t>
            </a:r>
            <a:endParaRPr lang="fi-FI" sz="1600" b="1" dirty="0">
              <a:solidFill>
                <a:srgbClr val="007B8A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822663" y="4223538"/>
            <a:ext cx="5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Koneenasentajan ammattitutkinto</a:t>
            </a:r>
            <a:endParaRPr lang="fi-FI" sz="1600" b="1" dirty="0"/>
          </a:p>
        </p:txBody>
      </p:sp>
      <p:sp>
        <p:nvSpPr>
          <p:cNvPr id="35" name="Tekstiruutu 34"/>
          <p:cNvSpPr txBox="1"/>
          <p:nvPr/>
        </p:nvSpPr>
        <p:spPr>
          <a:xfrm>
            <a:off x="5647298" y="4454332"/>
            <a:ext cx="243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E84A36"/>
                </a:solidFill>
              </a:rPr>
              <a:t>Liikunnan ammattitutkinto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6350971" y="3465814"/>
            <a:ext cx="276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Arboristin ammattitutkinto</a:t>
            </a:r>
            <a:endParaRPr lang="fi-FI" b="1" dirty="0"/>
          </a:p>
        </p:txBody>
      </p:sp>
      <p:sp>
        <p:nvSpPr>
          <p:cNvPr id="37" name="Tekstiruutu 36"/>
          <p:cNvSpPr txBox="1"/>
          <p:nvPr/>
        </p:nvSpPr>
        <p:spPr>
          <a:xfrm>
            <a:off x="3615472" y="1823779"/>
            <a:ext cx="347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E84A36"/>
                </a:solidFill>
              </a:rPr>
              <a:t>Kondiittorin ammattitutkinto</a:t>
            </a:r>
            <a:endParaRPr lang="fi-FI" b="1" dirty="0">
              <a:solidFill>
                <a:srgbClr val="E84A36"/>
              </a:solidFill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1956396" y="1439755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B8A"/>
                </a:solidFill>
              </a:rPr>
              <a:t>Koneistajan ammattitutkinto</a:t>
            </a:r>
            <a:endParaRPr lang="fi-FI" b="1" dirty="0">
              <a:solidFill>
                <a:srgbClr val="007B8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9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9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800" b="1" dirty="0"/>
              <a:t>Muita mahdollisuuksia oppisopimukseen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1055" y="1690688"/>
            <a:ext cx="7118684" cy="4095914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3600" b="1" dirty="0" smtClean="0">
                <a:solidFill>
                  <a:srgbClr val="234C5A"/>
                </a:solidFill>
              </a:rPr>
              <a:t>Noin </a:t>
            </a:r>
            <a:r>
              <a:rPr lang="fi-FI" sz="3600" b="1" dirty="0">
                <a:solidFill>
                  <a:srgbClr val="234C5A"/>
                </a:solidFill>
              </a:rPr>
              <a:t>kaksi ensimmäistä vuotta opiskellaan normaalisti koulussa ja viimeinen vuosi suoritetaan </a:t>
            </a:r>
            <a:r>
              <a:rPr lang="fi-FI" sz="3600" b="1" dirty="0" smtClean="0">
                <a:solidFill>
                  <a:srgbClr val="234C5A"/>
                </a:solidFill>
              </a:rPr>
              <a:t>oppisopimuksella</a:t>
            </a:r>
            <a:endParaRPr lang="fi-FI" sz="3600" b="1" dirty="0">
              <a:solidFill>
                <a:srgbClr val="234C5A"/>
              </a:solidFill>
            </a:endParaRPr>
          </a:p>
        </p:txBody>
      </p:sp>
      <p:grpSp>
        <p:nvGrpSpPr>
          <p:cNvPr id="7" name="Ryhmä 6"/>
          <p:cNvGrpSpPr/>
          <p:nvPr/>
        </p:nvGrpSpPr>
        <p:grpSpPr>
          <a:xfrm rot="-900000">
            <a:off x="480030" y="2114597"/>
            <a:ext cx="3899556" cy="1807009"/>
            <a:chOff x="2895519" y="1484303"/>
            <a:chExt cx="4164308" cy="1764197"/>
          </a:xfrm>
        </p:grpSpPr>
        <p:sp>
          <p:nvSpPr>
            <p:cNvPr id="5" name="Suorakulmio 4"/>
            <p:cNvSpPr/>
            <p:nvPr/>
          </p:nvSpPr>
          <p:spPr>
            <a:xfrm>
              <a:off x="2895519" y="1484303"/>
              <a:ext cx="4164308" cy="1764197"/>
            </a:xfrm>
            <a:prstGeom prst="rect">
              <a:avLst/>
            </a:prstGeom>
            <a:solidFill>
              <a:srgbClr val="F6B220"/>
            </a:solidFill>
            <a:ln w="57150">
              <a:solidFill>
                <a:srgbClr val="F6B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2906743" y="1666043"/>
              <a:ext cx="4141860" cy="120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7200" b="1" dirty="0" smtClean="0">
                  <a:solidFill>
                    <a:srgbClr val="E84A36"/>
                  </a:solidFill>
                </a:rPr>
                <a:t>2+1-malli</a:t>
              </a:r>
              <a:endParaRPr lang="fi-FI" sz="8000" b="1" dirty="0">
                <a:solidFill>
                  <a:srgbClr val="E84A36"/>
                </a:solidFill>
              </a:endParaRPr>
            </a:p>
          </p:txBody>
        </p:sp>
      </p:grpSp>
      <p:sp>
        <p:nvSpPr>
          <p:cNvPr id="8" name="Sisällön paikkamerkki 2"/>
          <p:cNvSpPr txBox="1">
            <a:spLocks/>
          </p:cNvSpPr>
          <p:nvPr/>
        </p:nvSpPr>
        <p:spPr>
          <a:xfrm>
            <a:off x="2492773" y="4473200"/>
            <a:ext cx="7206450" cy="184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i-FI" sz="4400" b="1" dirty="0" err="1" smtClean="0">
                <a:solidFill>
                  <a:srgbClr val="234C5A"/>
                </a:solidFill>
              </a:rPr>
              <a:t>Sampossa</a:t>
            </a:r>
            <a:r>
              <a:rPr lang="fi-FI" sz="4400" b="1" dirty="0" smtClean="0">
                <a:solidFill>
                  <a:srgbClr val="234C5A"/>
                </a:solidFill>
              </a:rPr>
              <a:t> kokeillaan mallia</a:t>
            </a:r>
            <a:endParaRPr lang="fi-FI" sz="4400" b="1" dirty="0">
              <a:solidFill>
                <a:srgbClr val="234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6842" y="300387"/>
            <a:ext cx="10515600" cy="1325563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i-FI" sz="6000" b="1" dirty="0" smtClean="0"/>
              <a:t>Oppisopimuksessa olennaista</a:t>
            </a:r>
            <a:endParaRPr lang="fi-FI" sz="6000" b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  <p:sp>
        <p:nvSpPr>
          <p:cNvPr id="10" name="Pilvi 9"/>
          <p:cNvSpPr/>
          <p:nvPr/>
        </p:nvSpPr>
        <p:spPr>
          <a:xfrm>
            <a:off x="1366396" y="1633056"/>
            <a:ext cx="8961087" cy="4014137"/>
          </a:xfrm>
          <a:prstGeom prst="cloud">
            <a:avLst/>
          </a:prstGeom>
          <a:solidFill>
            <a:srgbClr val="F6B220"/>
          </a:solidFill>
          <a:ln>
            <a:solidFill>
              <a:srgbClr val="F6B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2866616" y="2392949"/>
            <a:ext cx="687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234C5A"/>
                </a:solidFill>
              </a:rPr>
              <a:t>OPPISOPIMUKSEEN TARVITAAN TYÖPAIKKA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40320" y="3047236"/>
            <a:ext cx="772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234C5A"/>
                </a:solidFill>
              </a:rPr>
              <a:t>TYÖKOKEMUS JA TUTKINTO SAMASSA PAKETISSA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728102" y="4279803"/>
            <a:ext cx="772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234C5A"/>
                </a:solidFill>
              </a:rPr>
              <a:t>RÄÄTÄLÖIDÄÄN JOKAISELLE ERIKSEEN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663472" y="3701523"/>
            <a:ext cx="772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234C5A"/>
                </a:solidFill>
              </a:rPr>
              <a:t>SAMANARVOINEN KUIN LUKIO JA AMIS</a:t>
            </a:r>
            <a:endParaRPr lang="fi-FI" sz="2800" b="1" dirty="0">
              <a:solidFill>
                <a:srgbClr val="234C5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6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pic>
        <p:nvPicPr>
          <p:cNvPr id="6" name="2792hqa_N2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95137" y="316495"/>
            <a:ext cx="9925127" cy="60556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69" y="6372145"/>
            <a:ext cx="1812758" cy="6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3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6000" b="1" dirty="0" smtClean="0"/>
              <a:t>Entä talous? Mistä saat rahaa?</a:t>
            </a:r>
            <a:endParaRPr lang="fi-FI" sz="6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83121"/>
            <a:ext cx="10515600" cy="429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u="sng" dirty="0" err="1" smtClean="0">
                <a:solidFill>
                  <a:srgbClr val="E84A36"/>
                </a:solidFill>
              </a:rPr>
              <a:t>Töissäolosta</a:t>
            </a:r>
            <a:r>
              <a:rPr lang="fi-FI" sz="3600" b="1" u="sng" dirty="0" smtClean="0">
                <a:solidFill>
                  <a:srgbClr val="E84A36"/>
                </a:solidFill>
              </a:rPr>
              <a:t> saa palkkaa</a:t>
            </a:r>
            <a:r>
              <a:rPr lang="fi-FI" sz="3600" b="1" dirty="0" smtClean="0">
                <a:solidFill>
                  <a:srgbClr val="E84A36"/>
                </a:solidFill>
              </a:rPr>
              <a:t>, mutta tietopuolisen koulutuksen ajalta ei ole pakko maksaa palkkaa.</a:t>
            </a:r>
          </a:p>
          <a:p>
            <a:pPr marL="0" indent="0">
              <a:buNone/>
            </a:pPr>
            <a:endParaRPr lang="fi-FI" sz="3600" b="1" dirty="0" smtClean="0"/>
          </a:p>
          <a:p>
            <a:pPr marL="0" indent="0">
              <a:buNone/>
            </a:pPr>
            <a:r>
              <a:rPr lang="fi-FI" sz="3600" b="1" dirty="0" smtClean="0">
                <a:solidFill>
                  <a:srgbClr val="234C5A"/>
                </a:solidFill>
              </a:rPr>
              <a:t>Jos et saa palkkaa tietopuolisen koulutuksen ajalta, voit saada opintososiaalisia etuja.</a:t>
            </a:r>
            <a:endParaRPr lang="fi-FI" sz="3600" b="1" dirty="0">
              <a:solidFill>
                <a:srgbClr val="234C5A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15" y="5674347"/>
            <a:ext cx="3193485" cy="1069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9|5.9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2.2|2.2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.6|3.4|3.5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295</Words>
  <Application>Microsoft Office PowerPoint</Application>
  <PresentationFormat>Laajakuva</PresentationFormat>
  <Paragraphs>114</Paragraphs>
  <Slides>16</Slides>
  <Notes>0</Notes>
  <HiddenSlides>0</HiddenSlides>
  <MMClips>3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  <vt:variant>
        <vt:lpstr>Mukautetut diaesitykset</vt:lpstr>
      </vt:variant>
      <vt:variant>
        <vt:i4>1</vt:i4>
      </vt:variant>
    </vt:vector>
  </HeadingPairs>
  <TitlesOfParts>
    <vt:vector size="23" baseType="lpstr">
      <vt:lpstr>Adobe Heiti Std R</vt:lpstr>
      <vt:lpstr>Arial</vt:lpstr>
      <vt:lpstr>Calibri</vt:lpstr>
      <vt:lpstr>Calibri Light</vt:lpstr>
      <vt:lpstr>Wingdings</vt:lpstr>
      <vt:lpstr>Office-teema</vt:lpstr>
      <vt:lpstr>Mikä oppisopimus?</vt:lpstr>
      <vt:lpstr>PowerPoint-esitys</vt:lpstr>
      <vt:lpstr>Mitä oppisopimuksessa tehdään?</vt:lpstr>
      <vt:lpstr>Paljon vaihtoehtoja.. perustutkintoja</vt:lpstr>
      <vt:lpstr>Sekä ammatti- ja erikoisammattitutkintoja</vt:lpstr>
      <vt:lpstr>Muita mahdollisuuksia oppisopimukseen</vt:lpstr>
      <vt:lpstr>Oppisopimuksessa olennaista</vt:lpstr>
      <vt:lpstr>PowerPoint-esitys</vt:lpstr>
      <vt:lpstr>Entä talous? Mistä saat rahaa?</vt:lpstr>
      <vt:lpstr>Mistä oppisopimustyöpaikan voi löytää?</vt:lpstr>
      <vt:lpstr>Työnantajalle kannattaa mainita</vt:lpstr>
      <vt:lpstr>PowerPoint-esitys</vt:lpstr>
      <vt:lpstr>Muuta huomioitavaa</vt:lpstr>
      <vt:lpstr>PowerPoint-esitys</vt:lpstr>
      <vt:lpstr>PowerPoint-esitys</vt:lpstr>
      <vt:lpstr> Lisätietoja oppisopimuksesta Saimaan ammattiopisto Sampo  edusampo.fi/oppisopimus  </vt:lpstr>
      <vt:lpstr>Mukautettu diaesitys 1</vt:lpstr>
    </vt:vector>
  </TitlesOfParts>
  <Company>Saimaan ammattiopisto Sampo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Sopisko oppisopimus siulle?</dc:title>
  <dc:creator>Papunen Pauliina</dc:creator>
  <cp:lastModifiedBy>Papunen Pauliina</cp:lastModifiedBy>
  <cp:revision>151</cp:revision>
  <cp:lastPrinted>2016-09-23T09:58:08Z</cp:lastPrinted>
  <dcterms:created xsi:type="dcterms:W3CDTF">2016-04-18T07:51:02Z</dcterms:created>
  <dcterms:modified xsi:type="dcterms:W3CDTF">2017-02-02T12:30:24Z</dcterms:modified>
</cp:coreProperties>
</file>