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600"/>
    <a:srgbClr val="0EC2CF"/>
    <a:srgbClr val="183264"/>
    <a:srgbClr val="CD077A"/>
    <a:srgbClr val="1FC2DE"/>
    <a:srgbClr val="234C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58CD08-3CF8-9D70-7C27-D584BD665BE9}" v="107" dt="2025-02-06T08:08:58.3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14" autoAdjust="0"/>
    <p:restoredTop sz="94660"/>
  </p:normalViewPr>
  <p:slideViewPr>
    <p:cSldViewPr snapToGrid="0">
      <p:cViewPr varScale="1">
        <p:scale>
          <a:sx n="72" d="100"/>
          <a:sy n="72" d="100"/>
        </p:scale>
        <p:origin x="56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arna Laura" userId="S::laura.kaarna@edusampo.fi::acde3885-6618-4a3a-95ee-d82ff3e287a4" providerId="AD" clId="Web-{7B58CD08-3CF8-9D70-7C27-D584BD665BE9}"/>
    <pc:docChg chg="modSld">
      <pc:chgData name="Kaarna Laura" userId="S::laura.kaarna@edusampo.fi::acde3885-6618-4a3a-95ee-d82ff3e287a4" providerId="AD" clId="Web-{7B58CD08-3CF8-9D70-7C27-D584BD665BE9}" dt="2025-02-06T08:08:58.306" v="106" actId="14100"/>
      <pc:docMkLst>
        <pc:docMk/>
      </pc:docMkLst>
      <pc:sldChg chg="modSp">
        <pc:chgData name="Kaarna Laura" userId="S::laura.kaarna@edusampo.fi::acde3885-6618-4a3a-95ee-d82ff3e287a4" providerId="AD" clId="Web-{7B58CD08-3CF8-9D70-7C27-D584BD665BE9}" dt="2025-02-06T08:08:58.306" v="106" actId="14100"/>
        <pc:sldMkLst>
          <pc:docMk/>
          <pc:sldMk cId="4039890110" sldId="259"/>
        </pc:sldMkLst>
        <pc:spChg chg="mod">
          <ac:chgData name="Kaarna Laura" userId="S::laura.kaarna@edusampo.fi::acde3885-6618-4a3a-95ee-d82ff3e287a4" providerId="AD" clId="Web-{7B58CD08-3CF8-9D70-7C27-D584BD665BE9}" dt="2025-02-06T08:08:14.399" v="88" actId="20577"/>
          <ac:spMkLst>
            <pc:docMk/>
            <pc:sldMk cId="4039890110" sldId="259"/>
            <ac:spMk id="11" creationId="{B05009FE-9E40-4A9A-BDE2-6DB562A3BD26}"/>
          </ac:spMkLst>
        </pc:spChg>
        <pc:spChg chg="mod">
          <ac:chgData name="Kaarna Laura" userId="S::laura.kaarna@edusampo.fi::acde3885-6618-4a3a-95ee-d82ff3e287a4" providerId="AD" clId="Web-{7B58CD08-3CF8-9D70-7C27-D584BD665BE9}" dt="2025-02-06T08:06:01.571" v="2" actId="20577"/>
          <ac:spMkLst>
            <pc:docMk/>
            <pc:sldMk cId="4039890110" sldId="259"/>
            <ac:spMk id="23" creationId="{6B965EA3-7270-4533-A812-054CE0C4EC64}"/>
          </ac:spMkLst>
        </pc:spChg>
        <pc:spChg chg="mod">
          <ac:chgData name="Kaarna Laura" userId="S::laura.kaarna@edusampo.fi::acde3885-6618-4a3a-95ee-d82ff3e287a4" providerId="AD" clId="Web-{7B58CD08-3CF8-9D70-7C27-D584BD665BE9}" dt="2025-02-06T08:07:13.102" v="46" actId="14100"/>
          <ac:spMkLst>
            <pc:docMk/>
            <pc:sldMk cId="4039890110" sldId="259"/>
            <ac:spMk id="24" creationId="{297141DC-3C64-486E-BAD8-907CC417A37C}"/>
          </ac:spMkLst>
        </pc:spChg>
        <pc:spChg chg="mod">
          <ac:chgData name="Kaarna Laura" userId="S::laura.kaarna@edusampo.fi::acde3885-6618-4a3a-95ee-d82ff3e287a4" providerId="AD" clId="Web-{7B58CD08-3CF8-9D70-7C27-D584BD665BE9}" dt="2025-02-06T08:08:58.306" v="106" actId="14100"/>
          <ac:spMkLst>
            <pc:docMk/>
            <pc:sldMk cId="4039890110" sldId="259"/>
            <ac:spMk id="27" creationId="{D2DD1ECD-788F-4607-B860-23562DC7D69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867DA0-4DA2-4C77-93BC-8AABA4D6A174}" type="datetimeFigureOut">
              <a:rPr lang="fi-FI" smtClean="0"/>
              <a:t>6.2.2025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704CC0-DC55-4569-BDF7-ACC8CCD15E2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0836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476" y="-77648"/>
            <a:ext cx="12236025" cy="70386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4825" y="2140379"/>
            <a:ext cx="6120711" cy="2586680"/>
          </a:xfrm>
        </p:spPr>
        <p:txBody>
          <a:bodyPr anchor="t">
            <a:noAutofit/>
          </a:bodyPr>
          <a:lstStyle>
            <a:lvl1pPr algn="l">
              <a:defRPr sz="4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369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www.edusampo.fi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12345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www.edusampo.fi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6308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www.edusampo.fi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69874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2251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www.edusampo.fi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245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47944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www.edusampo.fi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10313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9" name="Alatunnisteen paikkamerkki 4"/>
          <p:cNvSpPr>
            <a:spLocks noGrp="1"/>
          </p:cNvSpPr>
          <p:nvPr>
            <p:ph type="ftr" sz="quarter" idx="10"/>
          </p:nvPr>
        </p:nvSpPr>
        <p:spPr>
          <a:xfrm>
            <a:off x="4040188" y="648768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www.edusampo.fi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72571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 dirty="0"/>
              <a:t>www.edusampo.fi</a:t>
            </a:r>
          </a:p>
        </p:txBody>
      </p:sp>
    </p:spTree>
    <p:extLst>
      <p:ext uri="{BB962C8B-B14F-4D97-AF65-F5344CB8AC3E}">
        <p14:creationId xmlns:p14="http://schemas.microsoft.com/office/powerpoint/2010/main" val="2274945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947984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www.edusampo.fi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18778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46838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www.edusampo.fi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3563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www.edusampo.fi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95241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12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www.edusampo.fi</a:t>
            </a:r>
            <a:endParaRPr lang="fi-FI" dirty="0"/>
          </a:p>
        </p:txBody>
      </p:sp>
      <p:pic>
        <p:nvPicPr>
          <p:cNvPr id="9" name="Kuva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6277" y="3862846"/>
            <a:ext cx="3705723" cy="2995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309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/>
              <a:t>www.edusampo.fi</a:t>
            </a:r>
            <a:endParaRPr lang="fi-FI" dirty="0"/>
          </a:p>
        </p:txBody>
      </p:sp>
      <p:sp>
        <p:nvSpPr>
          <p:cNvPr id="8" name="Pyöristetty suorakulmio 8">
            <a:extLst>
              <a:ext uri="{FF2B5EF4-FFF2-40B4-BE49-F238E27FC236}">
                <a16:creationId xmlns:a16="http://schemas.microsoft.com/office/drawing/2014/main" id="{EBDC4770-DDD6-44FA-85EF-C3F018F4FB93}"/>
              </a:ext>
            </a:extLst>
          </p:cNvPr>
          <p:cNvSpPr/>
          <p:nvPr/>
        </p:nvSpPr>
        <p:spPr>
          <a:xfrm>
            <a:off x="894263" y="1154097"/>
            <a:ext cx="9959266" cy="5287446"/>
          </a:xfrm>
          <a:prstGeom prst="roundRect">
            <a:avLst/>
          </a:prstGeom>
          <a:solidFill>
            <a:srgbClr val="183264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" name="Pyöristetty suorakulmio 5">
            <a:extLst>
              <a:ext uri="{FF2B5EF4-FFF2-40B4-BE49-F238E27FC236}">
                <a16:creationId xmlns:a16="http://schemas.microsoft.com/office/drawing/2014/main" id="{796C2EE1-D880-4C63-81BA-F0B6FCDB3AD1}"/>
              </a:ext>
            </a:extLst>
          </p:cNvPr>
          <p:cNvSpPr/>
          <p:nvPr/>
        </p:nvSpPr>
        <p:spPr>
          <a:xfrm>
            <a:off x="1612170" y="1548413"/>
            <a:ext cx="2255026" cy="876300"/>
          </a:xfrm>
          <a:prstGeom prst="roundRect">
            <a:avLst/>
          </a:prstGeom>
          <a:solidFill>
            <a:srgbClr val="0EC2CF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Keskustele vastuuopettajasi/opinto-ohjaajasi kanssa mahdollisuuksistasi suorittaa tutkinnonosa ulkomailla</a:t>
            </a:r>
            <a:endParaRPr lang="fi-FI" sz="788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Pyöristetty suorakulmio 21">
            <a:extLst>
              <a:ext uri="{FF2B5EF4-FFF2-40B4-BE49-F238E27FC236}">
                <a16:creationId xmlns:a16="http://schemas.microsoft.com/office/drawing/2014/main" id="{AAD787F9-0653-431F-BD8E-3BF67F18B6A0}"/>
              </a:ext>
            </a:extLst>
          </p:cNvPr>
          <p:cNvSpPr/>
          <p:nvPr/>
        </p:nvSpPr>
        <p:spPr>
          <a:xfrm>
            <a:off x="1612170" y="2519044"/>
            <a:ext cx="2255026" cy="1268359"/>
          </a:xfrm>
          <a:prstGeom prst="roundRect">
            <a:avLst/>
          </a:prstGeom>
          <a:solidFill>
            <a:srgbClr val="0EC2CF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 kaikki on hyvin, päättäkää vastuuopettajan kanssa </a:t>
            </a:r>
            <a:r>
              <a:rPr lang="fi-FI" sz="9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mitä </a:t>
            </a:r>
            <a:r>
              <a:rPr lang="fi-FI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tutkinnon osaa tulet suorittamaan ja </a:t>
            </a:r>
            <a:r>
              <a:rPr lang="fi-FI" sz="9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milloin.</a:t>
            </a:r>
            <a:br>
              <a:rPr lang="fi-FI" sz="9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i-FI" sz="900" b="1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fi-FI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Voit suorittaa myös valinnaisen tutkinnonosan: </a:t>
            </a:r>
            <a:r>
              <a:rPr lang="fi-FI" sz="9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Kansainvälisessä työympäristössä toimiminen</a:t>
            </a:r>
          </a:p>
        </p:txBody>
      </p:sp>
      <p:sp>
        <p:nvSpPr>
          <p:cNvPr id="11" name="Pyöristetty suorakulmio 30">
            <a:extLst>
              <a:ext uri="{FF2B5EF4-FFF2-40B4-BE49-F238E27FC236}">
                <a16:creationId xmlns:a16="http://schemas.microsoft.com/office/drawing/2014/main" id="{B05009FE-9E40-4A9A-BDE2-6DB562A3BD26}"/>
              </a:ext>
            </a:extLst>
          </p:cNvPr>
          <p:cNvSpPr/>
          <p:nvPr/>
        </p:nvSpPr>
        <p:spPr>
          <a:xfrm>
            <a:off x="1616763" y="5147487"/>
            <a:ext cx="2250431" cy="1001231"/>
          </a:xfrm>
          <a:prstGeom prst="roundRect">
            <a:avLst/>
          </a:prstGeom>
          <a:solidFill>
            <a:srgbClr val="0EC2CF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>
              <a:defRPr/>
            </a:pPr>
            <a:r>
              <a:rPr lang="fi-FI" sz="900" b="1" dirty="0">
                <a:solidFill>
                  <a:prstClr val="black"/>
                </a:solidFill>
                <a:latin typeface="Arial"/>
                <a:cs typeface="Arial"/>
              </a:rPr>
              <a:t>Osallistu ennen lähtöä palaveriin, jossa käydään läpi tarvittavat dokumentit, käytännön järjestelyt ja raportointi.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Nuoli oikealle 36">
            <a:extLst>
              <a:ext uri="{FF2B5EF4-FFF2-40B4-BE49-F238E27FC236}">
                <a16:creationId xmlns:a16="http://schemas.microsoft.com/office/drawing/2014/main" id="{CF456779-D323-4BC3-BED2-15471CF70AFE}"/>
              </a:ext>
            </a:extLst>
          </p:cNvPr>
          <p:cNvSpPr/>
          <p:nvPr/>
        </p:nvSpPr>
        <p:spPr>
          <a:xfrm>
            <a:off x="10214299" y="3001096"/>
            <a:ext cx="285750" cy="242888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i-FI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4" name="Nuoli oikealle 46">
            <a:extLst>
              <a:ext uri="{FF2B5EF4-FFF2-40B4-BE49-F238E27FC236}">
                <a16:creationId xmlns:a16="http://schemas.microsoft.com/office/drawing/2014/main" id="{77CA073C-1026-474A-82F4-E6588ED87BE4}"/>
              </a:ext>
            </a:extLst>
          </p:cNvPr>
          <p:cNvSpPr/>
          <p:nvPr/>
        </p:nvSpPr>
        <p:spPr>
          <a:xfrm>
            <a:off x="4127692" y="4206938"/>
            <a:ext cx="285750" cy="242887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i-FI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5" name="Nuoli oikealle 47">
            <a:extLst>
              <a:ext uri="{FF2B5EF4-FFF2-40B4-BE49-F238E27FC236}">
                <a16:creationId xmlns:a16="http://schemas.microsoft.com/office/drawing/2014/main" id="{16A06DCC-BB2B-4C2A-887C-12AF4ED98BE9}"/>
              </a:ext>
            </a:extLst>
          </p:cNvPr>
          <p:cNvSpPr/>
          <p:nvPr/>
        </p:nvSpPr>
        <p:spPr>
          <a:xfrm>
            <a:off x="7104273" y="1891787"/>
            <a:ext cx="284162" cy="242887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i-FI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6" name="Nuoli oikealle 50">
            <a:extLst>
              <a:ext uri="{FF2B5EF4-FFF2-40B4-BE49-F238E27FC236}">
                <a16:creationId xmlns:a16="http://schemas.microsoft.com/office/drawing/2014/main" id="{5665EDC4-E341-4ADE-80C6-E9BD4C55D3D7}"/>
              </a:ext>
            </a:extLst>
          </p:cNvPr>
          <p:cNvSpPr/>
          <p:nvPr/>
        </p:nvSpPr>
        <p:spPr>
          <a:xfrm>
            <a:off x="4127692" y="1891787"/>
            <a:ext cx="285750" cy="242887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i-FI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7" name="Nuoli oikealle 52">
            <a:extLst>
              <a:ext uri="{FF2B5EF4-FFF2-40B4-BE49-F238E27FC236}">
                <a16:creationId xmlns:a16="http://schemas.microsoft.com/office/drawing/2014/main" id="{01A62DFB-EDA9-4441-ACBD-D7186B5BE605}"/>
              </a:ext>
            </a:extLst>
          </p:cNvPr>
          <p:cNvSpPr/>
          <p:nvPr/>
        </p:nvSpPr>
        <p:spPr>
          <a:xfrm>
            <a:off x="4149917" y="3001096"/>
            <a:ext cx="285750" cy="242887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i-FI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8" name="Nuoli oikealle 53">
            <a:extLst>
              <a:ext uri="{FF2B5EF4-FFF2-40B4-BE49-F238E27FC236}">
                <a16:creationId xmlns:a16="http://schemas.microsoft.com/office/drawing/2014/main" id="{65538A0C-0E90-450D-958E-E89C23BD8ABC}"/>
              </a:ext>
            </a:extLst>
          </p:cNvPr>
          <p:cNvSpPr/>
          <p:nvPr/>
        </p:nvSpPr>
        <p:spPr>
          <a:xfrm>
            <a:off x="7112210" y="4216462"/>
            <a:ext cx="285750" cy="2413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i-FI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9" name="Nuoli oikealle 54">
            <a:extLst>
              <a:ext uri="{FF2B5EF4-FFF2-40B4-BE49-F238E27FC236}">
                <a16:creationId xmlns:a16="http://schemas.microsoft.com/office/drawing/2014/main" id="{99F79B87-DE3E-401F-AEEC-9606E8D32BE1}"/>
              </a:ext>
            </a:extLst>
          </p:cNvPr>
          <p:cNvSpPr/>
          <p:nvPr/>
        </p:nvSpPr>
        <p:spPr>
          <a:xfrm>
            <a:off x="4127692" y="5500383"/>
            <a:ext cx="285750" cy="242888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i-FI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" name="Pyöristetty suorakulmio 89">
            <a:extLst>
              <a:ext uri="{FF2B5EF4-FFF2-40B4-BE49-F238E27FC236}">
                <a16:creationId xmlns:a16="http://schemas.microsoft.com/office/drawing/2014/main" id="{90882C16-6D35-4E6B-B241-7E2056EB17F5}"/>
              </a:ext>
            </a:extLst>
          </p:cNvPr>
          <p:cNvSpPr/>
          <p:nvPr/>
        </p:nvSpPr>
        <p:spPr>
          <a:xfrm>
            <a:off x="1616764" y="3887376"/>
            <a:ext cx="2250432" cy="1139373"/>
          </a:xfrm>
          <a:prstGeom prst="roundRect">
            <a:avLst/>
          </a:prstGeom>
          <a:solidFill>
            <a:srgbClr val="0EC2CF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Osallistu kansainvälisen työelämässä oppimisen jaksoon valmentautuminen-kurssiin  Moodlessa aikataulujen mukaisesti ja huolehdi kaikki tehtävät ajoissa</a:t>
            </a:r>
          </a:p>
        </p:txBody>
      </p:sp>
      <p:sp>
        <p:nvSpPr>
          <p:cNvPr id="21" name="Pyöristetty suorakulmio 41">
            <a:extLst>
              <a:ext uri="{FF2B5EF4-FFF2-40B4-BE49-F238E27FC236}">
                <a16:creationId xmlns:a16="http://schemas.microsoft.com/office/drawing/2014/main" id="{4E480B29-0763-48D0-964B-D0BE2907F598}"/>
              </a:ext>
            </a:extLst>
          </p:cNvPr>
          <p:cNvSpPr/>
          <p:nvPr/>
        </p:nvSpPr>
        <p:spPr>
          <a:xfrm>
            <a:off x="4673938" y="1545238"/>
            <a:ext cx="2196237" cy="876300"/>
          </a:xfrm>
          <a:prstGeom prst="roundRect">
            <a:avLst/>
          </a:prstGeom>
          <a:solidFill>
            <a:srgbClr val="0EC2CF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Jos sinulla on esteitä kv-jaksolle (AK-merkintöjä, poissaoloja), pohtikaa mitä voit tehdä esteiden poistamiseksi</a:t>
            </a:r>
          </a:p>
        </p:txBody>
      </p:sp>
      <p:sp>
        <p:nvSpPr>
          <p:cNvPr id="22" name="Pyöristetty suorakulmio 48">
            <a:extLst>
              <a:ext uri="{FF2B5EF4-FFF2-40B4-BE49-F238E27FC236}">
                <a16:creationId xmlns:a16="http://schemas.microsoft.com/office/drawing/2014/main" id="{D35DFA5E-FACA-4771-AE3B-83D5B1E7A863}"/>
              </a:ext>
            </a:extLst>
          </p:cNvPr>
          <p:cNvSpPr/>
          <p:nvPr/>
        </p:nvSpPr>
        <p:spPr>
          <a:xfrm>
            <a:off x="7683405" y="1545238"/>
            <a:ext cx="2196236" cy="876300"/>
          </a:xfrm>
          <a:prstGeom prst="roundRect">
            <a:avLst/>
          </a:prstGeom>
          <a:solidFill>
            <a:srgbClr val="0EC2CF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Keskustele kotona aikeistasi. Mieti, mitä kaikkea tulee huomioida, jos olet ulkomailla esim. 4-8 viikkoa</a:t>
            </a:r>
          </a:p>
        </p:txBody>
      </p:sp>
      <p:sp>
        <p:nvSpPr>
          <p:cNvPr id="23" name="Pyöristetty suorakulmio 56">
            <a:extLst>
              <a:ext uri="{FF2B5EF4-FFF2-40B4-BE49-F238E27FC236}">
                <a16:creationId xmlns:a16="http://schemas.microsoft.com/office/drawing/2014/main" id="{6B965EA3-7270-4533-A812-054CE0C4EC64}"/>
              </a:ext>
            </a:extLst>
          </p:cNvPr>
          <p:cNvSpPr/>
          <p:nvPr/>
        </p:nvSpPr>
        <p:spPr>
          <a:xfrm>
            <a:off x="7680230" y="2588562"/>
            <a:ext cx="2196236" cy="1038701"/>
          </a:xfrm>
          <a:prstGeom prst="roundRect">
            <a:avLst/>
          </a:prstGeom>
          <a:solidFill>
            <a:srgbClr val="0EC2CF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>
              <a:defRPr/>
            </a:pPr>
            <a:r>
              <a:rPr lang="fi-FI" sz="900" b="1" dirty="0">
                <a:solidFill>
                  <a:prstClr val="black"/>
                </a:solidFill>
                <a:latin typeface="Arial"/>
                <a:cs typeface="Arial"/>
              </a:rPr>
              <a:t>Kansainvälisyyskoordinaattori tai -sihteeri haastattelee sinut englanniksi</a:t>
            </a:r>
          </a:p>
        </p:txBody>
      </p:sp>
      <p:sp>
        <p:nvSpPr>
          <p:cNvPr id="24" name="Pyöristetty suorakulmio 57">
            <a:extLst>
              <a:ext uri="{FF2B5EF4-FFF2-40B4-BE49-F238E27FC236}">
                <a16:creationId xmlns:a16="http://schemas.microsoft.com/office/drawing/2014/main" id="{297141DC-3C64-486E-BAD8-907CC417A37C}"/>
              </a:ext>
            </a:extLst>
          </p:cNvPr>
          <p:cNvSpPr/>
          <p:nvPr/>
        </p:nvSpPr>
        <p:spPr>
          <a:xfrm>
            <a:off x="7680230" y="3788098"/>
            <a:ext cx="2196236" cy="1237237"/>
          </a:xfrm>
          <a:prstGeom prst="roundRect">
            <a:avLst/>
          </a:prstGeom>
          <a:solidFill>
            <a:srgbClr val="0EC2CF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>
              <a:defRPr/>
            </a:pPr>
            <a:r>
              <a:rPr lang="fi-FI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 työssäoppimispaikka on varmistunut ja tiedät tarkat matkustuspäivät, tee Wilmassa</a:t>
            </a:r>
          </a:p>
          <a:p>
            <a:pPr>
              <a:defRPr/>
            </a:pPr>
            <a:r>
              <a:rPr lang="fi-FI" sz="9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kv-apurahahakemus</a:t>
            </a:r>
          </a:p>
          <a:p>
            <a:pPr>
              <a:defRPr/>
            </a:pPr>
            <a:endParaRPr lang="fi-FI" sz="900" b="1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fi-FI" sz="900" b="1" dirty="0">
                <a:solidFill>
                  <a:prstClr val="black"/>
                </a:solidFill>
                <a:latin typeface="Arial"/>
                <a:cs typeface="Arial"/>
              </a:rPr>
              <a:t>Lisäksi voit hankkia lentoliput ja/tai muut matkustamiseen </a:t>
            </a:r>
            <a:r>
              <a:rPr lang="fi-FI" sz="900" b="1" dirty="0" err="1">
                <a:solidFill>
                  <a:prstClr val="black"/>
                </a:solidFill>
                <a:latin typeface="Arial"/>
                <a:cs typeface="Arial"/>
              </a:rPr>
              <a:t>liippyvät</a:t>
            </a:r>
            <a:r>
              <a:rPr lang="fi-FI" sz="900" b="1" dirty="0">
                <a:solidFill>
                  <a:prstClr val="black"/>
                </a:solidFill>
                <a:latin typeface="Arial"/>
                <a:cs typeface="Arial"/>
              </a:rPr>
              <a:t> liput sekä majoituksen.</a:t>
            </a:r>
            <a:endParaRPr lang="fi-FI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Pyöristetty suorakulmio 61">
            <a:extLst>
              <a:ext uri="{FF2B5EF4-FFF2-40B4-BE49-F238E27FC236}">
                <a16:creationId xmlns:a16="http://schemas.microsoft.com/office/drawing/2014/main" id="{DBE19B2D-EAF0-41AE-B1F1-E5984C9DDBB1}"/>
              </a:ext>
            </a:extLst>
          </p:cNvPr>
          <p:cNvSpPr/>
          <p:nvPr/>
        </p:nvSpPr>
        <p:spPr>
          <a:xfrm>
            <a:off x="4673938" y="3906427"/>
            <a:ext cx="2196237" cy="1012546"/>
          </a:xfrm>
          <a:prstGeom prst="roundRect">
            <a:avLst/>
          </a:prstGeom>
          <a:solidFill>
            <a:srgbClr val="0EC2CF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Työssäoppimispaikkaa hakee </a:t>
            </a:r>
          </a:p>
          <a:p>
            <a:pPr marL="128588" indent="-128588">
              <a:buFontTx/>
              <a:buChar char="-"/>
              <a:defRPr/>
            </a:pPr>
            <a:r>
              <a:rPr lang="fi-FI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Kansainvälisyyskoordinaattori,</a:t>
            </a:r>
          </a:p>
          <a:p>
            <a:pPr marL="128588" indent="-128588">
              <a:buFontTx/>
              <a:buChar char="-"/>
              <a:defRPr/>
            </a:pPr>
            <a:r>
              <a:rPr lang="fi-FI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alan kansainvälisyysvastaava-opettaja tai</a:t>
            </a:r>
          </a:p>
          <a:p>
            <a:pPr marL="128588" indent="-128588">
              <a:buFontTx/>
              <a:buChar char="-"/>
              <a:defRPr/>
            </a:pPr>
            <a:r>
              <a:rPr lang="fi-FI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sinä itse.</a:t>
            </a:r>
          </a:p>
        </p:txBody>
      </p:sp>
      <p:sp>
        <p:nvSpPr>
          <p:cNvPr id="26" name="Pyöristetty suorakulmio 62">
            <a:extLst>
              <a:ext uri="{FF2B5EF4-FFF2-40B4-BE49-F238E27FC236}">
                <a16:creationId xmlns:a16="http://schemas.microsoft.com/office/drawing/2014/main" id="{FF1D5DE1-E9BD-45FB-81CF-AE59AA44C5AC}"/>
              </a:ext>
            </a:extLst>
          </p:cNvPr>
          <p:cNvSpPr/>
          <p:nvPr/>
        </p:nvSpPr>
        <p:spPr>
          <a:xfrm>
            <a:off x="4664366" y="5087306"/>
            <a:ext cx="2166075" cy="1152661"/>
          </a:xfrm>
          <a:prstGeom prst="roundRect">
            <a:avLst/>
          </a:prstGeom>
          <a:solidFill>
            <a:srgbClr val="FAB600"/>
          </a:solidFill>
          <a:ln>
            <a:solidFill>
              <a:srgbClr val="FAB6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Kansainvälinen työelämässä oppimisen jakso</a:t>
            </a:r>
            <a:br>
              <a:rPr lang="fi-FI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fi-FI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Hyvä suunnittelu ja valmentautuminen takaavat onnistuneen työelämässä tapahtuvan oppimisen</a:t>
            </a:r>
          </a:p>
        </p:txBody>
      </p:sp>
      <p:sp>
        <p:nvSpPr>
          <p:cNvPr id="27" name="Pyöristetty suorakulmio 64">
            <a:extLst>
              <a:ext uri="{FF2B5EF4-FFF2-40B4-BE49-F238E27FC236}">
                <a16:creationId xmlns:a16="http://schemas.microsoft.com/office/drawing/2014/main" id="{D2DD1ECD-788F-4607-B860-23562DC7D69F}"/>
              </a:ext>
            </a:extLst>
          </p:cNvPr>
          <p:cNvSpPr/>
          <p:nvPr/>
        </p:nvSpPr>
        <p:spPr>
          <a:xfrm>
            <a:off x="7681818" y="5147243"/>
            <a:ext cx="2185613" cy="1186846"/>
          </a:xfrm>
          <a:prstGeom prst="roundRect">
            <a:avLst/>
          </a:prstGeom>
          <a:solidFill>
            <a:srgbClr val="0EC2CF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>
              <a:defRPr/>
            </a:pPr>
            <a:r>
              <a:rPr lang="fi-FI" sz="900" b="1" dirty="0">
                <a:solidFill>
                  <a:prstClr val="black"/>
                </a:solidFill>
                <a:latin typeface="Arial"/>
                <a:cs typeface="Arial"/>
              </a:rPr>
              <a:t>Raportoi työelämässä suoritetusta oppimisjaksosta </a:t>
            </a:r>
          </a:p>
          <a:p>
            <a:pPr marL="128270" indent="-128270">
              <a:buFontTx/>
              <a:buChar char="-"/>
              <a:defRPr/>
            </a:pPr>
            <a:r>
              <a:rPr lang="fi-FI" sz="900" b="1" dirty="0">
                <a:solidFill>
                  <a:prstClr val="black"/>
                </a:solidFill>
                <a:latin typeface="Arial"/>
                <a:cs typeface="Arial"/>
              </a:rPr>
              <a:t>matkakertomus</a:t>
            </a:r>
            <a:endParaRPr lang="fi-FI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8270" indent="-128270">
              <a:buFontTx/>
              <a:buChar char="-"/>
              <a:defRPr/>
            </a:pPr>
            <a:r>
              <a:rPr lang="fi-FI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Erasmus+-osallistujaraportti</a:t>
            </a:r>
          </a:p>
          <a:p>
            <a:pPr marL="128270" indent="-128270">
              <a:buFontTx/>
              <a:buChar char="-"/>
              <a:defRPr/>
            </a:pPr>
            <a:r>
              <a:rPr lang="fi-FI" sz="900" b="1" dirty="0">
                <a:solidFill>
                  <a:prstClr val="black"/>
                </a:solidFill>
                <a:latin typeface="Arial"/>
                <a:cs typeface="Arial"/>
              </a:rPr>
              <a:t>Otsakorpi Säätiön raportti</a:t>
            </a:r>
            <a:endParaRPr lang="fi-FI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8270" indent="-128270">
              <a:buChar char="-"/>
              <a:defRPr/>
            </a:pPr>
            <a:endParaRPr lang="fi-FI" sz="900" b="1" dirty="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fi-FI" sz="900" b="1" dirty="0">
                <a:solidFill>
                  <a:prstClr val="black"/>
                </a:solidFill>
                <a:latin typeface="Arial"/>
                <a:cs typeface="Arial"/>
              </a:rPr>
              <a:t>Palauta tärkeät paperit ja vakuutuskortti.</a:t>
            </a:r>
            <a:endParaRPr lang="fi-FI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Nuoli oikealle 67">
            <a:extLst>
              <a:ext uri="{FF2B5EF4-FFF2-40B4-BE49-F238E27FC236}">
                <a16:creationId xmlns:a16="http://schemas.microsoft.com/office/drawing/2014/main" id="{2A928ADC-41E1-49C2-9ABD-9BC959B72CA4}"/>
              </a:ext>
            </a:extLst>
          </p:cNvPr>
          <p:cNvSpPr/>
          <p:nvPr/>
        </p:nvSpPr>
        <p:spPr>
          <a:xfrm>
            <a:off x="10171436" y="4208527"/>
            <a:ext cx="285750" cy="242887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i-FI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" name="Nuoli oikealle 69">
            <a:extLst>
              <a:ext uri="{FF2B5EF4-FFF2-40B4-BE49-F238E27FC236}">
                <a16:creationId xmlns:a16="http://schemas.microsoft.com/office/drawing/2014/main" id="{05BFA1B7-3FB4-4D7A-889E-72D6D8FD0DB1}"/>
              </a:ext>
            </a:extLst>
          </p:cNvPr>
          <p:cNvSpPr/>
          <p:nvPr/>
        </p:nvSpPr>
        <p:spPr>
          <a:xfrm>
            <a:off x="7124910" y="2991571"/>
            <a:ext cx="285750" cy="242887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i-FI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0" name="Nuoli oikealle 70">
            <a:extLst>
              <a:ext uri="{FF2B5EF4-FFF2-40B4-BE49-F238E27FC236}">
                <a16:creationId xmlns:a16="http://schemas.microsoft.com/office/drawing/2014/main" id="{9ADE2747-3A4B-4865-9EF0-3E8C0CD090F0}"/>
              </a:ext>
            </a:extLst>
          </p:cNvPr>
          <p:cNvSpPr/>
          <p:nvPr/>
        </p:nvSpPr>
        <p:spPr>
          <a:xfrm>
            <a:off x="10171436" y="1912426"/>
            <a:ext cx="285750" cy="242887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i-FI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1" name="Pyöristetty suorakulmio 24">
            <a:extLst>
              <a:ext uri="{FF2B5EF4-FFF2-40B4-BE49-F238E27FC236}">
                <a16:creationId xmlns:a16="http://schemas.microsoft.com/office/drawing/2014/main" id="{1A523CD5-33C7-438A-96D5-4DDDE00EDA86}"/>
              </a:ext>
            </a:extLst>
          </p:cNvPr>
          <p:cNvSpPr/>
          <p:nvPr/>
        </p:nvSpPr>
        <p:spPr>
          <a:xfrm>
            <a:off x="4673938" y="2618036"/>
            <a:ext cx="2166075" cy="1038701"/>
          </a:xfrm>
          <a:prstGeom prst="roundRect">
            <a:avLst/>
          </a:prstGeom>
          <a:solidFill>
            <a:srgbClr val="0EC2CF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Laadi Wilmassa</a:t>
            </a:r>
          </a:p>
          <a:p>
            <a:pPr>
              <a:defRPr/>
            </a:pPr>
            <a:r>
              <a:rPr lang="fi-FI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Hakemus kansainvälisestä työelämässä oppimisesta. Tee hakemus n. puoli vuotta ennen jaksoa. </a:t>
            </a:r>
            <a:br>
              <a:rPr lang="fi-FI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Wilma-hakemus on auki helmikuussa ja syyskuussa.</a:t>
            </a:r>
          </a:p>
        </p:txBody>
      </p:sp>
      <p:sp>
        <p:nvSpPr>
          <p:cNvPr id="32" name="Nuoli oikealle 25">
            <a:extLst>
              <a:ext uri="{FF2B5EF4-FFF2-40B4-BE49-F238E27FC236}">
                <a16:creationId xmlns:a16="http://schemas.microsoft.com/office/drawing/2014/main" id="{A8DBA11D-BA4B-495D-B572-BBD3A58D691A}"/>
              </a:ext>
            </a:extLst>
          </p:cNvPr>
          <p:cNvSpPr/>
          <p:nvPr/>
        </p:nvSpPr>
        <p:spPr>
          <a:xfrm>
            <a:off x="7124910" y="5500383"/>
            <a:ext cx="285750" cy="242888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i-FI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34" name="Kuva 33">
            <a:extLst>
              <a:ext uri="{FF2B5EF4-FFF2-40B4-BE49-F238E27FC236}">
                <a16:creationId xmlns:a16="http://schemas.microsoft.com/office/drawing/2014/main" id="{41835266-ADBB-4A0E-8B84-6A35C6502B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9250" y="114417"/>
            <a:ext cx="2471160" cy="828416"/>
          </a:xfrm>
          <a:prstGeom prst="rect">
            <a:avLst/>
          </a:prstGeom>
        </p:spPr>
      </p:pic>
      <p:sp>
        <p:nvSpPr>
          <p:cNvPr id="13" name="Tekstiruutu 12">
            <a:extLst>
              <a:ext uri="{FF2B5EF4-FFF2-40B4-BE49-F238E27FC236}">
                <a16:creationId xmlns:a16="http://schemas.microsoft.com/office/drawing/2014/main" id="{885C5996-5346-4E45-B192-49B53C63EBFA}"/>
              </a:ext>
            </a:extLst>
          </p:cNvPr>
          <p:cNvSpPr txBox="1"/>
          <p:nvPr/>
        </p:nvSpPr>
        <p:spPr>
          <a:xfrm>
            <a:off x="1421124" y="193910"/>
            <a:ext cx="8335436" cy="995422"/>
          </a:xfrm>
          <a:prstGeom prst="flowChartTerminator">
            <a:avLst/>
          </a:prstGeom>
          <a:solidFill>
            <a:srgbClr val="183264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fi-FI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Kansainvälinen työelämässä tapahtuva oppiminen – </a:t>
            </a:r>
            <a:br>
              <a:rPr lang="fi-FI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prosessipolku </a:t>
            </a:r>
            <a:r>
              <a:rPr lang="fi-FI" sz="2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Sampossa</a:t>
            </a:r>
            <a:endParaRPr lang="fi-FI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89011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623</TotalTime>
  <Words>194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1_Office-teema</vt:lpstr>
      <vt:lpstr>PowerPoint Presentation</vt:lpstr>
    </vt:vector>
  </TitlesOfParts>
  <Company>Saimaan ammattiopisto Sampo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Akkila Marja</dc:creator>
  <cp:lastModifiedBy>Papunen Pauliina</cp:lastModifiedBy>
  <cp:revision>49</cp:revision>
  <dcterms:created xsi:type="dcterms:W3CDTF">2019-04-18T12:10:28Z</dcterms:created>
  <dcterms:modified xsi:type="dcterms:W3CDTF">2025-02-06T08:09:07Z</dcterms:modified>
</cp:coreProperties>
</file>